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Lst>
  <p:sldSz cx="6858000" cy="9906000" type="A4"/>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35" userDrawn="1">
          <p15:clr>
            <a:srgbClr val="A4A3A4"/>
          </p15:clr>
        </p15:guide>
        <p15:guide id="2" orient="horz" pos="1056" userDrawn="1">
          <p15:clr>
            <a:srgbClr val="A4A3A4"/>
          </p15:clr>
        </p15:guide>
        <p15:guide id="3"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6" autoAdjust="0"/>
    <p:restoredTop sz="94660"/>
  </p:normalViewPr>
  <p:slideViewPr>
    <p:cSldViewPr snapToGrid="0">
      <p:cViewPr varScale="1">
        <p:scale>
          <a:sx n="79" d="100"/>
          <a:sy n="79" d="100"/>
        </p:scale>
        <p:origin x="3300" y="114"/>
      </p:cViewPr>
      <p:guideLst>
        <p:guide orient="horz" pos="535"/>
        <p:guide orient="horz" pos="105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799BE9-80AA-4523-BB1C-E81D1921B34F}" type="datetimeFigureOut">
              <a:rPr lang="en-GB" smtClean="0"/>
              <a:t>20/06/2019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195841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799BE9-80AA-4523-BB1C-E81D1921B34F}" type="datetimeFigureOut">
              <a:rPr lang="en-GB" smtClean="0"/>
              <a:t>20/06/2019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394336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799BE9-80AA-4523-BB1C-E81D1921B34F}" type="datetimeFigureOut">
              <a:rPr lang="en-GB" smtClean="0"/>
              <a:t>20/06/2019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284193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799BE9-80AA-4523-BB1C-E81D1921B34F}" type="datetimeFigureOut">
              <a:rPr lang="en-GB" smtClean="0"/>
              <a:t>20/06/2019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316748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799BE9-80AA-4523-BB1C-E81D1921B34F}" type="datetimeFigureOut">
              <a:rPr lang="en-GB" smtClean="0"/>
              <a:t>20/06/2019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285533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799BE9-80AA-4523-BB1C-E81D1921B34F}" type="datetimeFigureOut">
              <a:rPr lang="en-GB" smtClean="0"/>
              <a:t>20/06/2019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175870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799BE9-80AA-4523-BB1C-E81D1921B34F}" type="datetimeFigureOut">
              <a:rPr lang="en-GB" smtClean="0"/>
              <a:t>20/06/2019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84904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799BE9-80AA-4523-BB1C-E81D1921B34F}" type="datetimeFigureOut">
              <a:rPr lang="en-GB" smtClean="0"/>
              <a:t>20/06/2019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383563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99BE9-80AA-4523-BB1C-E81D1921B34F}" type="datetimeFigureOut">
              <a:rPr lang="en-GB" smtClean="0"/>
              <a:t>20/06/2019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396021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D799BE9-80AA-4523-BB1C-E81D1921B34F}" type="datetimeFigureOut">
              <a:rPr lang="en-GB" smtClean="0"/>
              <a:t>20/06/2019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18312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D799BE9-80AA-4523-BB1C-E81D1921B34F}" type="datetimeFigureOut">
              <a:rPr lang="en-GB" smtClean="0"/>
              <a:t>20/06/2019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FC0FFC-47E4-4684-BDC4-0580EB0DA525}" type="slidenum">
              <a:rPr lang="en-GB" smtClean="0"/>
              <a:t>‹#›</a:t>
            </a:fld>
            <a:endParaRPr lang="en-GB"/>
          </a:p>
        </p:txBody>
      </p:sp>
    </p:spTree>
    <p:extLst>
      <p:ext uri="{BB962C8B-B14F-4D97-AF65-F5344CB8AC3E}">
        <p14:creationId xmlns:p14="http://schemas.microsoft.com/office/powerpoint/2010/main" val="16652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D799BE9-80AA-4523-BB1C-E81D1921B34F}" type="datetimeFigureOut">
              <a:rPr lang="en-GB" smtClean="0"/>
              <a:t>20/06/2019</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FC0FFC-47E4-4684-BDC4-0580EB0DA525}" type="slidenum">
              <a:rPr lang="en-GB" smtClean="0"/>
              <a:t>‹#›</a:t>
            </a:fld>
            <a:endParaRPr lang="en-GB"/>
          </a:p>
        </p:txBody>
      </p:sp>
    </p:spTree>
    <p:extLst>
      <p:ext uri="{BB962C8B-B14F-4D97-AF65-F5344CB8AC3E}">
        <p14:creationId xmlns:p14="http://schemas.microsoft.com/office/powerpoint/2010/main" val="493703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F783B42-5306-48D2-BE1F-121EC8BD6F11}"/>
              </a:ext>
            </a:extLst>
          </p:cNvPr>
          <p:cNvSpPr/>
          <p:nvPr/>
        </p:nvSpPr>
        <p:spPr>
          <a:xfrm>
            <a:off x="506529" y="5180908"/>
            <a:ext cx="5844942" cy="1354730"/>
          </a:xfrm>
          <a:prstGeom prst="rect">
            <a:avLst/>
          </a:prstGeom>
        </p:spPr>
        <p:txBody>
          <a:bodyPr wrap="square">
            <a:spAutoFit/>
          </a:bodyPr>
          <a:lstStyle/>
          <a:p>
            <a:pPr marL="285750" indent="-285750">
              <a:lnSpc>
                <a:spcPct val="106000"/>
              </a:lnSpc>
              <a:spcAft>
                <a:spcPts val="800"/>
              </a:spcAft>
              <a:buFont typeface="Arial" panose="020B0604020202020204" pitchFamily="34" charset="0"/>
              <a:buChar char="•"/>
            </a:pPr>
            <a:r>
              <a:rPr lang="en-GB"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Get the children to give examples and use these in the class to show them how they can stop, think and act. Real examples will help them learn what is meant by it and roleplay scenarios which helps the concept to become integrated.</a:t>
            </a:r>
          </a:p>
          <a:p>
            <a:pPr marL="285750" indent="-285750">
              <a:lnSpc>
                <a:spcPct val="106000"/>
              </a:lnSpc>
              <a:spcAft>
                <a:spcPts val="800"/>
              </a:spcAft>
              <a:buFont typeface="Arial" panose="020B0604020202020204" pitchFamily="34" charset="0"/>
              <a:buChar char="•"/>
            </a:pPr>
            <a:r>
              <a:rPr lang="en-GB"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Get the children to make their own Worry Box and a traffic light of STOP THINK ACT or a chart of their liking that they can keep at home.</a:t>
            </a:r>
          </a:p>
        </p:txBody>
      </p:sp>
      <p:sp>
        <p:nvSpPr>
          <p:cNvPr id="6" name="TextBox 5">
            <a:extLst>
              <a:ext uri="{FF2B5EF4-FFF2-40B4-BE49-F238E27FC236}">
                <a16:creationId xmlns:a16="http://schemas.microsoft.com/office/drawing/2014/main" id="{DB3A9943-3912-46BD-95BC-9CEBB0372AD5}"/>
              </a:ext>
            </a:extLst>
          </p:cNvPr>
          <p:cNvSpPr txBox="1"/>
          <p:nvPr/>
        </p:nvSpPr>
        <p:spPr>
          <a:xfrm>
            <a:off x="506529" y="374378"/>
            <a:ext cx="5844942" cy="646331"/>
          </a:xfrm>
          <a:prstGeom prst="rect">
            <a:avLst/>
          </a:prstGeom>
          <a:noFill/>
        </p:spPr>
        <p:txBody>
          <a:bodyPr wrap="square" rtlCol="0">
            <a:spAutoFit/>
          </a:bodyPr>
          <a:lstStyle/>
          <a:p>
            <a:r>
              <a:rPr lang="en-US" sz="3600" b="1" dirty="0">
                <a:latin typeface="Century Gothic" panose="020B0502020202020204" pitchFamily="34" charset="0"/>
                <a:cs typeface="Segoe UI" panose="020B0502040204020203" pitchFamily="34" charset="0"/>
              </a:rPr>
              <a:t>S</a:t>
            </a:r>
            <a:r>
              <a:rPr lang="en-GB" sz="3600" b="1" dirty="0" err="1">
                <a:latin typeface="Century Gothic" panose="020B0502020202020204" pitchFamily="34" charset="0"/>
                <a:cs typeface="Segoe UI" panose="020B0502040204020203" pitchFamily="34" charset="0"/>
              </a:rPr>
              <a:t>ession</a:t>
            </a:r>
            <a:r>
              <a:rPr lang="en-GB" sz="3600" b="1" dirty="0">
                <a:latin typeface="Century Gothic" panose="020B0502020202020204" pitchFamily="34" charset="0"/>
                <a:cs typeface="Segoe UI" panose="020B0502040204020203" pitchFamily="34" charset="0"/>
              </a:rPr>
              <a:t> 36</a:t>
            </a:r>
          </a:p>
        </p:txBody>
      </p:sp>
      <p:sp>
        <p:nvSpPr>
          <p:cNvPr id="7" name="TextBox 6">
            <a:extLst>
              <a:ext uri="{FF2B5EF4-FFF2-40B4-BE49-F238E27FC236}">
                <a16:creationId xmlns:a16="http://schemas.microsoft.com/office/drawing/2014/main" id="{45757A9D-0106-4861-BFE7-D9691EA64431}"/>
              </a:ext>
            </a:extLst>
          </p:cNvPr>
          <p:cNvSpPr txBox="1"/>
          <p:nvPr/>
        </p:nvSpPr>
        <p:spPr>
          <a:xfrm>
            <a:off x="506529" y="1085994"/>
            <a:ext cx="5844942" cy="400110"/>
          </a:xfrm>
          <a:prstGeom prst="rect">
            <a:avLst/>
          </a:prstGeom>
          <a:noFill/>
        </p:spPr>
        <p:txBody>
          <a:bodyPr wrap="square" rtlCol="0">
            <a:spAutoFit/>
          </a:bodyPr>
          <a:lstStyle/>
          <a:p>
            <a:r>
              <a:rPr lang="en-US" sz="2000" dirty="0">
                <a:latin typeface="Century Gothic" panose="020B0502020202020204" pitchFamily="34" charset="0"/>
                <a:cs typeface="Segoe UI" panose="020B0502040204020203" pitchFamily="34" charset="0"/>
              </a:rPr>
              <a:t>Slides: 186 - 191</a:t>
            </a:r>
            <a:endParaRPr lang="en-GB" sz="2000" dirty="0">
              <a:latin typeface="Century Gothic" panose="020B0502020202020204" pitchFamily="34" charset="0"/>
              <a:cs typeface="Segoe UI" panose="020B0502040204020203" pitchFamily="34" charset="0"/>
            </a:endParaRPr>
          </a:p>
        </p:txBody>
      </p:sp>
      <p:grpSp>
        <p:nvGrpSpPr>
          <p:cNvPr id="25" name="Group 24">
            <a:extLst>
              <a:ext uri="{FF2B5EF4-FFF2-40B4-BE49-F238E27FC236}">
                <a16:creationId xmlns:a16="http://schemas.microsoft.com/office/drawing/2014/main" id="{700DB41F-C2A3-430D-9796-663CB12B80C9}"/>
              </a:ext>
            </a:extLst>
          </p:cNvPr>
          <p:cNvGrpSpPr/>
          <p:nvPr/>
        </p:nvGrpSpPr>
        <p:grpSpPr>
          <a:xfrm>
            <a:off x="506529" y="4392398"/>
            <a:ext cx="677723" cy="677723"/>
            <a:chOff x="11106150" y="5772150"/>
            <a:chExt cx="781050" cy="781050"/>
          </a:xfrm>
        </p:grpSpPr>
        <p:sp>
          <p:nvSpPr>
            <p:cNvPr id="26" name="Oval 25">
              <a:extLst>
                <a:ext uri="{FF2B5EF4-FFF2-40B4-BE49-F238E27FC236}">
                  <a16:creationId xmlns:a16="http://schemas.microsoft.com/office/drawing/2014/main" id="{D26570D0-882E-42D2-B255-3E7927C2F1A1}"/>
                </a:ext>
              </a:extLst>
            </p:cNvPr>
            <p:cNvSpPr/>
            <p:nvPr/>
          </p:nvSpPr>
          <p:spPr>
            <a:xfrm>
              <a:off x="11106150" y="5772150"/>
              <a:ext cx="781050" cy="781050"/>
            </a:xfrm>
            <a:prstGeom prst="ellipse">
              <a:avLst/>
            </a:prstGeom>
            <a:solidFill>
              <a:srgbClr val="A167A5"/>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7" name="Group 98">
              <a:extLst>
                <a:ext uri="{FF2B5EF4-FFF2-40B4-BE49-F238E27FC236}">
                  <a16:creationId xmlns:a16="http://schemas.microsoft.com/office/drawing/2014/main" id="{C511451E-EF54-413F-B6C2-64A73403B5C9}"/>
                </a:ext>
              </a:extLst>
            </p:cNvPr>
            <p:cNvGrpSpPr>
              <a:grpSpLocks noChangeAspect="1"/>
            </p:cNvGrpSpPr>
            <p:nvPr/>
          </p:nvGrpSpPr>
          <p:grpSpPr bwMode="auto">
            <a:xfrm>
              <a:off x="11293976" y="5981676"/>
              <a:ext cx="405399" cy="361999"/>
              <a:chOff x="3796" y="3467"/>
              <a:chExt cx="794" cy="709"/>
            </a:xfrm>
            <a:solidFill>
              <a:schemeClr val="bg1"/>
            </a:solidFill>
          </p:grpSpPr>
          <p:sp>
            <p:nvSpPr>
              <p:cNvPr id="28" name="Freeform 99">
                <a:extLst>
                  <a:ext uri="{FF2B5EF4-FFF2-40B4-BE49-F238E27FC236}">
                    <a16:creationId xmlns:a16="http://schemas.microsoft.com/office/drawing/2014/main" id="{DC73B664-4E7F-4706-9AD1-D709375A3983}"/>
                  </a:ext>
                </a:extLst>
              </p:cNvPr>
              <p:cNvSpPr>
                <a:spLocks/>
              </p:cNvSpPr>
              <p:nvPr/>
            </p:nvSpPr>
            <p:spPr bwMode="auto">
              <a:xfrm>
                <a:off x="3891" y="3467"/>
                <a:ext cx="293" cy="643"/>
              </a:xfrm>
              <a:custGeom>
                <a:avLst/>
                <a:gdLst>
                  <a:gd name="T0" fmla="*/ 124 w 124"/>
                  <a:gd name="T1" fmla="*/ 40 h 272"/>
                  <a:gd name="T2" fmla="*/ 0 w 124"/>
                  <a:gd name="T3" fmla="*/ 0 h 272"/>
                  <a:gd name="T4" fmla="*/ 0 w 124"/>
                  <a:gd name="T5" fmla="*/ 233 h 272"/>
                  <a:gd name="T6" fmla="*/ 124 w 124"/>
                  <a:gd name="T7" fmla="*/ 272 h 272"/>
                  <a:gd name="T8" fmla="*/ 124 w 124"/>
                  <a:gd name="T9" fmla="*/ 40 h 272"/>
                </a:gdLst>
                <a:ahLst/>
                <a:cxnLst>
                  <a:cxn ang="0">
                    <a:pos x="T0" y="T1"/>
                  </a:cxn>
                  <a:cxn ang="0">
                    <a:pos x="T2" y="T3"/>
                  </a:cxn>
                  <a:cxn ang="0">
                    <a:pos x="T4" y="T5"/>
                  </a:cxn>
                  <a:cxn ang="0">
                    <a:pos x="T6" y="T7"/>
                  </a:cxn>
                  <a:cxn ang="0">
                    <a:pos x="T8" y="T9"/>
                  </a:cxn>
                </a:cxnLst>
                <a:rect l="0" t="0" r="r" b="b"/>
                <a:pathLst>
                  <a:path w="124" h="272">
                    <a:moveTo>
                      <a:pt x="124" y="40"/>
                    </a:moveTo>
                    <a:cubicBezTo>
                      <a:pt x="84" y="17"/>
                      <a:pt x="42" y="3"/>
                      <a:pt x="0" y="0"/>
                    </a:cubicBezTo>
                    <a:cubicBezTo>
                      <a:pt x="0" y="233"/>
                      <a:pt x="0" y="233"/>
                      <a:pt x="0" y="233"/>
                    </a:cubicBezTo>
                    <a:cubicBezTo>
                      <a:pt x="42" y="237"/>
                      <a:pt x="84" y="250"/>
                      <a:pt x="124" y="272"/>
                    </a:cubicBezTo>
                    <a:lnTo>
                      <a:pt x="124"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9" name="Freeform 100">
                <a:extLst>
                  <a:ext uri="{FF2B5EF4-FFF2-40B4-BE49-F238E27FC236}">
                    <a16:creationId xmlns:a16="http://schemas.microsoft.com/office/drawing/2014/main" id="{6EEEA129-D331-4F89-8B54-ED5C1E93A110}"/>
                  </a:ext>
                </a:extLst>
              </p:cNvPr>
              <p:cNvSpPr>
                <a:spLocks/>
              </p:cNvSpPr>
              <p:nvPr/>
            </p:nvSpPr>
            <p:spPr bwMode="auto">
              <a:xfrm>
                <a:off x="4203" y="3467"/>
                <a:ext cx="293" cy="643"/>
              </a:xfrm>
              <a:custGeom>
                <a:avLst/>
                <a:gdLst>
                  <a:gd name="T0" fmla="*/ 124 w 124"/>
                  <a:gd name="T1" fmla="*/ 0 h 272"/>
                  <a:gd name="T2" fmla="*/ 0 w 124"/>
                  <a:gd name="T3" fmla="*/ 40 h 272"/>
                  <a:gd name="T4" fmla="*/ 0 w 124"/>
                  <a:gd name="T5" fmla="*/ 272 h 272"/>
                  <a:gd name="T6" fmla="*/ 124 w 124"/>
                  <a:gd name="T7" fmla="*/ 233 h 272"/>
                  <a:gd name="T8" fmla="*/ 124 w 124"/>
                  <a:gd name="T9" fmla="*/ 0 h 272"/>
                </a:gdLst>
                <a:ahLst/>
                <a:cxnLst>
                  <a:cxn ang="0">
                    <a:pos x="T0" y="T1"/>
                  </a:cxn>
                  <a:cxn ang="0">
                    <a:pos x="T2" y="T3"/>
                  </a:cxn>
                  <a:cxn ang="0">
                    <a:pos x="T4" y="T5"/>
                  </a:cxn>
                  <a:cxn ang="0">
                    <a:pos x="T6" y="T7"/>
                  </a:cxn>
                  <a:cxn ang="0">
                    <a:pos x="T8" y="T9"/>
                  </a:cxn>
                </a:cxnLst>
                <a:rect l="0" t="0" r="r" b="b"/>
                <a:pathLst>
                  <a:path w="124" h="272">
                    <a:moveTo>
                      <a:pt x="124" y="0"/>
                    </a:moveTo>
                    <a:cubicBezTo>
                      <a:pt x="82" y="3"/>
                      <a:pt x="39" y="17"/>
                      <a:pt x="0" y="40"/>
                    </a:cubicBezTo>
                    <a:cubicBezTo>
                      <a:pt x="0" y="272"/>
                      <a:pt x="0" y="272"/>
                      <a:pt x="0" y="272"/>
                    </a:cubicBezTo>
                    <a:cubicBezTo>
                      <a:pt x="40" y="250"/>
                      <a:pt x="82" y="237"/>
                      <a:pt x="124" y="233"/>
                    </a:cubicBezTo>
                    <a:lnTo>
                      <a:pt x="1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0" name="Freeform 101">
                <a:extLst>
                  <a:ext uri="{FF2B5EF4-FFF2-40B4-BE49-F238E27FC236}">
                    <a16:creationId xmlns:a16="http://schemas.microsoft.com/office/drawing/2014/main" id="{DAE2AD0C-9E63-436F-9EBF-126F4D2E65B4}"/>
                  </a:ext>
                </a:extLst>
              </p:cNvPr>
              <p:cNvSpPr>
                <a:spLocks/>
              </p:cNvSpPr>
              <p:nvPr/>
            </p:nvSpPr>
            <p:spPr bwMode="auto">
              <a:xfrm>
                <a:off x="3844" y="3528"/>
                <a:ext cx="699" cy="612"/>
              </a:xfrm>
              <a:custGeom>
                <a:avLst/>
                <a:gdLst>
                  <a:gd name="T0" fmla="*/ 143 w 296"/>
                  <a:gd name="T1" fmla="*/ 258 h 259"/>
                  <a:gd name="T2" fmla="*/ 153 w 296"/>
                  <a:gd name="T3" fmla="*/ 258 h 259"/>
                  <a:gd name="T4" fmla="*/ 296 w 296"/>
                  <a:gd name="T5" fmla="*/ 231 h 259"/>
                  <a:gd name="T6" fmla="*/ 296 w 296"/>
                  <a:gd name="T7" fmla="*/ 0 h 259"/>
                  <a:gd name="T8" fmla="*/ 283 w 296"/>
                  <a:gd name="T9" fmla="*/ 0 h 259"/>
                  <a:gd name="T10" fmla="*/ 283 w 296"/>
                  <a:gd name="T11" fmla="*/ 214 h 259"/>
                  <a:gd name="T12" fmla="*/ 280 w 296"/>
                  <a:gd name="T13" fmla="*/ 214 h 259"/>
                  <a:gd name="T14" fmla="*/ 152 w 296"/>
                  <a:gd name="T15" fmla="*/ 255 h 259"/>
                  <a:gd name="T16" fmla="*/ 144 w 296"/>
                  <a:gd name="T17" fmla="*/ 255 h 259"/>
                  <a:gd name="T18" fmla="*/ 16 w 296"/>
                  <a:gd name="T19" fmla="*/ 214 h 259"/>
                  <a:gd name="T20" fmla="*/ 13 w 296"/>
                  <a:gd name="T21" fmla="*/ 214 h 259"/>
                  <a:gd name="T22" fmla="*/ 13 w 296"/>
                  <a:gd name="T23" fmla="*/ 0 h 259"/>
                  <a:gd name="T24" fmla="*/ 0 w 296"/>
                  <a:gd name="T25" fmla="*/ 0 h 259"/>
                  <a:gd name="T26" fmla="*/ 0 w 296"/>
                  <a:gd name="T27" fmla="*/ 231 h 259"/>
                  <a:gd name="T28" fmla="*/ 143 w 296"/>
                  <a:gd name="T29" fmla="*/ 258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6" h="259">
                    <a:moveTo>
                      <a:pt x="143" y="258"/>
                    </a:moveTo>
                    <a:cubicBezTo>
                      <a:pt x="146" y="259"/>
                      <a:pt x="150" y="259"/>
                      <a:pt x="153" y="258"/>
                    </a:cubicBezTo>
                    <a:cubicBezTo>
                      <a:pt x="199" y="238"/>
                      <a:pt x="248" y="229"/>
                      <a:pt x="296" y="231"/>
                    </a:cubicBezTo>
                    <a:cubicBezTo>
                      <a:pt x="296" y="0"/>
                      <a:pt x="296" y="0"/>
                      <a:pt x="296" y="0"/>
                    </a:cubicBezTo>
                    <a:cubicBezTo>
                      <a:pt x="292" y="0"/>
                      <a:pt x="287" y="0"/>
                      <a:pt x="283" y="0"/>
                    </a:cubicBezTo>
                    <a:cubicBezTo>
                      <a:pt x="283" y="214"/>
                      <a:pt x="283" y="214"/>
                      <a:pt x="283" y="214"/>
                    </a:cubicBezTo>
                    <a:cubicBezTo>
                      <a:pt x="280" y="214"/>
                      <a:pt x="280" y="214"/>
                      <a:pt x="280" y="214"/>
                    </a:cubicBezTo>
                    <a:cubicBezTo>
                      <a:pt x="237" y="217"/>
                      <a:pt x="193" y="231"/>
                      <a:pt x="152" y="255"/>
                    </a:cubicBezTo>
                    <a:cubicBezTo>
                      <a:pt x="149" y="255"/>
                      <a:pt x="147" y="255"/>
                      <a:pt x="144" y="255"/>
                    </a:cubicBezTo>
                    <a:cubicBezTo>
                      <a:pt x="103" y="231"/>
                      <a:pt x="59" y="217"/>
                      <a:pt x="16" y="214"/>
                    </a:cubicBezTo>
                    <a:cubicBezTo>
                      <a:pt x="13" y="214"/>
                      <a:pt x="13" y="214"/>
                      <a:pt x="13" y="214"/>
                    </a:cubicBezTo>
                    <a:cubicBezTo>
                      <a:pt x="13" y="0"/>
                      <a:pt x="13" y="0"/>
                      <a:pt x="13" y="0"/>
                    </a:cubicBezTo>
                    <a:cubicBezTo>
                      <a:pt x="8" y="0"/>
                      <a:pt x="4" y="0"/>
                      <a:pt x="0" y="0"/>
                    </a:cubicBezTo>
                    <a:cubicBezTo>
                      <a:pt x="0" y="231"/>
                      <a:pt x="0" y="231"/>
                      <a:pt x="0" y="231"/>
                    </a:cubicBezTo>
                    <a:cubicBezTo>
                      <a:pt x="48" y="229"/>
                      <a:pt x="96" y="238"/>
                      <a:pt x="143" y="2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1" name="Freeform 102">
                <a:extLst>
                  <a:ext uri="{FF2B5EF4-FFF2-40B4-BE49-F238E27FC236}">
                    <a16:creationId xmlns:a16="http://schemas.microsoft.com/office/drawing/2014/main" id="{77643B0A-B56C-4076-A201-949947BF8580}"/>
                  </a:ext>
                </a:extLst>
              </p:cNvPr>
              <p:cNvSpPr>
                <a:spLocks/>
              </p:cNvSpPr>
              <p:nvPr/>
            </p:nvSpPr>
            <p:spPr bwMode="auto">
              <a:xfrm>
                <a:off x="3796" y="3587"/>
                <a:ext cx="794" cy="589"/>
              </a:xfrm>
              <a:custGeom>
                <a:avLst/>
                <a:gdLst>
                  <a:gd name="T0" fmla="*/ 336 w 336"/>
                  <a:gd name="T1" fmla="*/ 1 h 249"/>
                  <a:gd name="T2" fmla="*/ 323 w 336"/>
                  <a:gd name="T3" fmla="*/ 0 h 249"/>
                  <a:gd name="T4" fmla="*/ 323 w 336"/>
                  <a:gd name="T5" fmla="*/ 214 h 249"/>
                  <a:gd name="T6" fmla="*/ 319 w 336"/>
                  <a:gd name="T7" fmla="*/ 214 h 249"/>
                  <a:gd name="T8" fmla="*/ 172 w 336"/>
                  <a:gd name="T9" fmla="*/ 242 h 249"/>
                  <a:gd name="T10" fmla="*/ 168 w 336"/>
                  <a:gd name="T11" fmla="*/ 243 h 249"/>
                  <a:gd name="T12" fmla="*/ 164 w 336"/>
                  <a:gd name="T13" fmla="*/ 242 h 249"/>
                  <a:gd name="T14" fmla="*/ 16 w 336"/>
                  <a:gd name="T15" fmla="*/ 214 h 249"/>
                  <a:gd name="T16" fmla="*/ 13 w 336"/>
                  <a:gd name="T17" fmla="*/ 214 h 249"/>
                  <a:gd name="T18" fmla="*/ 13 w 336"/>
                  <a:gd name="T19" fmla="*/ 0 h 249"/>
                  <a:gd name="T20" fmla="*/ 0 w 336"/>
                  <a:gd name="T21" fmla="*/ 1 h 249"/>
                  <a:gd name="T22" fmla="*/ 0 w 336"/>
                  <a:gd name="T23" fmla="*/ 236 h 249"/>
                  <a:gd name="T24" fmla="*/ 4 w 336"/>
                  <a:gd name="T25" fmla="*/ 239 h 249"/>
                  <a:gd name="T26" fmla="*/ 160 w 336"/>
                  <a:gd name="T27" fmla="*/ 249 h 249"/>
                  <a:gd name="T28" fmla="*/ 168 w 336"/>
                  <a:gd name="T29" fmla="*/ 249 h 249"/>
                  <a:gd name="T30" fmla="*/ 175 w 336"/>
                  <a:gd name="T31" fmla="*/ 249 h 249"/>
                  <a:gd name="T32" fmla="*/ 332 w 336"/>
                  <a:gd name="T33" fmla="*/ 239 h 249"/>
                  <a:gd name="T34" fmla="*/ 336 w 336"/>
                  <a:gd name="T35" fmla="*/ 236 h 249"/>
                  <a:gd name="T36" fmla="*/ 336 w 336"/>
                  <a:gd name="T37" fmla="*/ 1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6" h="249">
                    <a:moveTo>
                      <a:pt x="336" y="1"/>
                    </a:moveTo>
                    <a:cubicBezTo>
                      <a:pt x="332" y="0"/>
                      <a:pt x="328" y="0"/>
                      <a:pt x="323" y="0"/>
                    </a:cubicBezTo>
                    <a:cubicBezTo>
                      <a:pt x="323" y="214"/>
                      <a:pt x="323" y="214"/>
                      <a:pt x="323" y="214"/>
                    </a:cubicBezTo>
                    <a:cubicBezTo>
                      <a:pt x="319" y="214"/>
                      <a:pt x="319" y="214"/>
                      <a:pt x="319" y="214"/>
                    </a:cubicBezTo>
                    <a:cubicBezTo>
                      <a:pt x="271" y="211"/>
                      <a:pt x="219" y="221"/>
                      <a:pt x="172" y="242"/>
                    </a:cubicBezTo>
                    <a:cubicBezTo>
                      <a:pt x="168" y="243"/>
                      <a:pt x="168" y="243"/>
                      <a:pt x="168" y="243"/>
                    </a:cubicBezTo>
                    <a:cubicBezTo>
                      <a:pt x="164" y="242"/>
                      <a:pt x="164" y="242"/>
                      <a:pt x="164" y="242"/>
                    </a:cubicBezTo>
                    <a:cubicBezTo>
                      <a:pt x="117" y="221"/>
                      <a:pt x="65" y="211"/>
                      <a:pt x="16" y="214"/>
                    </a:cubicBezTo>
                    <a:cubicBezTo>
                      <a:pt x="13" y="214"/>
                      <a:pt x="13" y="214"/>
                      <a:pt x="13" y="214"/>
                    </a:cubicBezTo>
                    <a:cubicBezTo>
                      <a:pt x="13" y="0"/>
                      <a:pt x="13" y="0"/>
                      <a:pt x="13" y="0"/>
                    </a:cubicBezTo>
                    <a:cubicBezTo>
                      <a:pt x="8" y="0"/>
                      <a:pt x="4" y="0"/>
                      <a:pt x="0" y="1"/>
                    </a:cubicBezTo>
                    <a:cubicBezTo>
                      <a:pt x="0" y="236"/>
                      <a:pt x="0" y="236"/>
                      <a:pt x="0" y="236"/>
                    </a:cubicBezTo>
                    <a:cubicBezTo>
                      <a:pt x="2" y="237"/>
                      <a:pt x="4" y="239"/>
                      <a:pt x="4" y="239"/>
                    </a:cubicBezTo>
                    <a:cubicBezTo>
                      <a:pt x="56" y="232"/>
                      <a:pt x="109" y="233"/>
                      <a:pt x="160" y="249"/>
                    </a:cubicBezTo>
                    <a:cubicBezTo>
                      <a:pt x="163" y="249"/>
                      <a:pt x="165" y="249"/>
                      <a:pt x="168" y="249"/>
                    </a:cubicBezTo>
                    <a:cubicBezTo>
                      <a:pt x="171" y="249"/>
                      <a:pt x="173" y="249"/>
                      <a:pt x="175" y="249"/>
                    </a:cubicBezTo>
                    <a:cubicBezTo>
                      <a:pt x="227" y="233"/>
                      <a:pt x="280" y="232"/>
                      <a:pt x="332" y="239"/>
                    </a:cubicBezTo>
                    <a:cubicBezTo>
                      <a:pt x="332" y="239"/>
                      <a:pt x="334" y="237"/>
                      <a:pt x="336" y="236"/>
                    </a:cubicBezTo>
                    <a:lnTo>
                      <a:pt x="336"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pic>
        <p:nvPicPr>
          <p:cNvPr id="9" name="Picture 8">
            <a:extLst>
              <a:ext uri="{FF2B5EF4-FFF2-40B4-BE49-F238E27FC236}">
                <a16:creationId xmlns:a16="http://schemas.microsoft.com/office/drawing/2014/main" id="{3292F26C-F612-457C-8F0A-9C00D3E425E3}"/>
              </a:ext>
            </a:extLst>
          </p:cNvPr>
          <p:cNvPicPr>
            <a:picLocks noChangeAspect="1"/>
          </p:cNvPicPr>
          <p:nvPr/>
        </p:nvPicPr>
        <p:blipFill>
          <a:blip r:embed="rId2"/>
          <a:stretch>
            <a:fillRect/>
          </a:stretch>
        </p:blipFill>
        <p:spPr>
          <a:xfrm>
            <a:off x="328947" y="1682126"/>
            <a:ext cx="2031554" cy="1142749"/>
          </a:xfrm>
          <a:prstGeom prst="rect">
            <a:avLst/>
          </a:prstGeom>
        </p:spPr>
      </p:pic>
      <p:sp>
        <p:nvSpPr>
          <p:cNvPr id="33" name="Rectangle 32">
            <a:extLst>
              <a:ext uri="{FF2B5EF4-FFF2-40B4-BE49-F238E27FC236}">
                <a16:creationId xmlns:a16="http://schemas.microsoft.com/office/drawing/2014/main" id="{15AD5EA8-7231-4485-AD95-A3ED5AC87869}"/>
              </a:ext>
            </a:extLst>
          </p:cNvPr>
          <p:cNvSpPr/>
          <p:nvPr/>
        </p:nvSpPr>
        <p:spPr>
          <a:xfrm>
            <a:off x="506529" y="6782314"/>
            <a:ext cx="5844942" cy="870046"/>
          </a:xfrm>
          <a:prstGeom prst="rect">
            <a:avLst/>
          </a:prstGeom>
        </p:spPr>
        <p:txBody>
          <a:bodyPr wrap="square">
            <a:spAutoFit/>
          </a:bodyPr>
          <a:lstStyle/>
          <a:p>
            <a:pPr>
              <a:lnSpc>
                <a:spcPct val="106000"/>
              </a:lnSpc>
              <a:spcAft>
                <a:spcPts val="800"/>
              </a:spcAft>
            </a:pPr>
            <a:r>
              <a:rPr lang="en-GB" sz="1200" b="1"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Equipment:</a:t>
            </a:r>
          </a:p>
          <a:p>
            <a:pPr marL="285750" indent="-285750">
              <a:lnSpc>
                <a:spcPct val="106000"/>
              </a:lnSpc>
              <a:spcAft>
                <a:spcPts val="800"/>
              </a:spcAft>
              <a:buFont typeface="Arial" panose="020B0604020202020204" pitchFamily="34" charset="0"/>
              <a:buChar char="•"/>
            </a:pPr>
            <a:r>
              <a:rPr lang="en-GB"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Cardboard, paper or an old box.</a:t>
            </a:r>
          </a:p>
          <a:p>
            <a:pPr marL="285750" indent="-285750">
              <a:lnSpc>
                <a:spcPct val="106000"/>
              </a:lnSpc>
              <a:spcAft>
                <a:spcPts val="800"/>
              </a:spcAft>
              <a:buFont typeface="Arial" panose="020B0604020202020204" pitchFamily="34" charset="0"/>
              <a:buChar char="•"/>
            </a:pPr>
            <a:r>
              <a:rPr lang="en-GB"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Craft material with colours for the traffic lights</a:t>
            </a:r>
          </a:p>
        </p:txBody>
      </p:sp>
      <p:pic>
        <p:nvPicPr>
          <p:cNvPr id="2" name="Picture 1">
            <a:extLst>
              <a:ext uri="{FF2B5EF4-FFF2-40B4-BE49-F238E27FC236}">
                <a16:creationId xmlns:a16="http://schemas.microsoft.com/office/drawing/2014/main" id="{F7CFC89D-10B4-4D94-B0FB-FF53AA51F0F4}"/>
              </a:ext>
            </a:extLst>
          </p:cNvPr>
          <p:cNvPicPr>
            <a:picLocks noChangeAspect="1"/>
          </p:cNvPicPr>
          <p:nvPr/>
        </p:nvPicPr>
        <p:blipFill>
          <a:blip r:embed="rId3"/>
          <a:stretch>
            <a:fillRect/>
          </a:stretch>
        </p:blipFill>
        <p:spPr>
          <a:xfrm>
            <a:off x="4497499" y="2876882"/>
            <a:ext cx="2031554" cy="1142749"/>
          </a:xfrm>
          <a:prstGeom prst="rect">
            <a:avLst/>
          </a:prstGeom>
        </p:spPr>
      </p:pic>
      <p:pic>
        <p:nvPicPr>
          <p:cNvPr id="3" name="Picture 2">
            <a:extLst>
              <a:ext uri="{FF2B5EF4-FFF2-40B4-BE49-F238E27FC236}">
                <a16:creationId xmlns:a16="http://schemas.microsoft.com/office/drawing/2014/main" id="{D775848B-AABF-4D50-9ED4-425DC3ECE4E3}"/>
              </a:ext>
            </a:extLst>
          </p:cNvPr>
          <p:cNvPicPr>
            <a:picLocks noChangeAspect="1"/>
          </p:cNvPicPr>
          <p:nvPr/>
        </p:nvPicPr>
        <p:blipFill>
          <a:blip r:embed="rId4"/>
          <a:stretch>
            <a:fillRect/>
          </a:stretch>
        </p:blipFill>
        <p:spPr>
          <a:xfrm>
            <a:off x="4497499" y="1682126"/>
            <a:ext cx="2031554" cy="1142749"/>
          </a:xfrm>
          <a:prstGeom prst="rect">
            <a:avLst/>
          </a:prstGeom>
        </p:spPr>
      </p:pic>
      <p:pic>
        <p:nvPicPr>
          <p:cNvPr id="5" name="Picture 4">
            <a:extLst>
              <a:ext uri="{FF2B5EF4-FFF2-40B4-BE49-F238E27FC236}">
                <a16:creationId xmlns:a16="http://schemas.microsoft.com/office/drawing/2014/main" id="{B958F106-AF36-41BA-BFDA-18A3D8003C26}"/>
              </a:ext>
            </a:extLst>
          </p:cNvPr>
          <p:cNvPicPr>
            <a:picLocks noChangeAspect="1"/>
          </p:cNvPicPr>
          <p:nvPr/>
        </p:nvPicPr>
        <p:blipFill>
          <a:blip r:embed="rId5"/>
          <a:stretch>
            <a:fillRect/>
          </a:stretch>
        </p:blipFill>
        <p:spPr>
          <a:xfrm>
            <a:off x="2413223" y="1682126"/>
            <a:ext cx="2031554" cy="1142749"/>
          </a:xfrm>
          <a:prstGeom prst="rect">
            <a:avLst/>
          </a:prstGeom>
        </p:spPr>
      </p:pic>
      <p:pic>
        <p:nvPicPr>
          <p:cNvPr id="8" name="Picture 7">
            <a:extLst>
              <a:ext uri="{FF2B5EF4-FFF2-40B4-BE49-F238E27FC236}">
                <a16:creationId xmlns:a16="http://schemas.microsoft.com/office/drawing/2014/main" id="{8DFA861E-D4B9-4D90-977B-62BB8852C49B}"/>
              </a:ext>
            </a:extLst>
          </p:cNvPr>
          <p:cNvPicPr>
            <a:picLocks noChangeAspect="1"/>
          </p:cNvPicPr>
          <p:nvPr/>
        </p:nvPicPr>
        <p:blipFill>
          <a:blip r:embed="rId6"/>
          <a:stretch>
            <a:fillRect/>
          </a:stretch>
        </p:blipFill>
        <p:spPr>
          <a:xfrm>
            <a:off x="2413223" y="2876882"/>
            <a:ext cx="2031554" cy="1142749"/>
          </a:xfrm>
          <a:prstGeom prst="rect">
            <a:avLst/>
          </a:prstGeom>
        </p:spPr>
      </p:pic>
      <p:pic>
        <p:nvPicPr>
          <p:cNvPr id="10" name="Picture 9">
            <a:extLst>
              <a:ext uri="{FF2B5EF4-FFF2-40B4-BE49-F238E27FC236}">
                <a16:creationId xmlns:a16="http://schemas.microsoft.com/office/drawing/2014/main" id="{DBEE9E3E-8D56-4C36-87BA-E0CCE3774FA7}"/>
              </a:ext>
            </a:extLst>
          </p:cNvPr>
          <p:cNvPicPr>
            <a:picLocks noChangeAspect="1"/>
          </p:cNvPicPr>
          <p:nvPr/>
        </p:nvPicPr>
        <p:blipFill>
          <a:blip r:embed="rId7"/>
          <a:stretch>
            <a:fillRect/>
          </a:stretch>
        </p:blipFill>
        <p:spPr>
          <a:xfrm>
            <a:off x="328947" y="2876882"/>
            <a:ext cx="2031554" cy="1142749"/>
          </a:xfrm>
          <a:prstGeom prst="rect">
            <a:avLst/>
          </a:prstGeom>
        </p:spPr>
      </p:pic>
    </p:spTree>
    <p:extLst>
      <p:ext uri="{BB962C8B-B14F-4D97-AF65-F5344CB8AC3E}">
        <p14:creationId xmlns:p14="http://schemas.microsoft.com/office/powerpoint/2010/main" val="20584504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102</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Lorna Boyer</dc:creator>
  <cp:lastModifiedBy>Charlotte Chamund</cp:lastModifiedBy>
  <cp:revision>79</cp:revision>
  <cp:lastPrinted>2019-06-19T12:56:30Z</cp:lastPrinted>
  <dcterms:created xsi:type="dcterms:W3CDTF">2019-06-03T09:00:46Z</dcterms:created>
  <dcterms:modified xsi:type="dcterms:W3CDTF">2019-06-20T13:06:15Z</dcterms:modified>
</cp:coreProperties>
</file>